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66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8" autoAdjust="0"/>
    <p:restoredTop sz="94660"/>
  </p:normalViewPr>
  <p:slideViewPr>
    <p:cSldViewPr snapToObjects="1">
      <p:cViewPr varScale="1">
        <p:scale>
          <a:sx n="102" d="100"/>
          <a:sy n="102" d="100"/>
        </p:scale>
        <p:origin x="282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_Címdia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rtalom helye 9"/>
          <p:cNvSpPr>
            <a:spLocks noGrp="1"/>
          </p:cNvSpPr>
          <p:nvPr>
            <p:ph sz="quarter" idx="10" hasCustomPrompt="1"/>
          </p:nvPr>
        </p:nvSpPr>
        <p:spPr>
          <a:xfrm>
            <a:off x="935757" y="1916907"/>
            <a:ext cx="7272486" cy="2664221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 smtClean="0"/>
              <a:t>Cím</a:t>
            </a:r>
          </a:p>
        </p:txBody>
      </p:sp>
      <p:sp>
        <p:nvSpPr>
          <p:cNvPr id="12" name="Szövegdoboz 11"/>
          <p:cNvSpPr txBox="1"/>
          <p:nvPr userDrawn="1"/>
        </p:nvSpPr>
        <p:spPr>
          <a:xfrm>
            <a:off x="935757" y="5301208"/>
            <a:ext cx="7272486" cy="138499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Munkagazdaságtan</a:t>
            </a:r>
          </a:p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2019-2020</a:t>
            </a:r>
            <a:r>
              <a:rPr lang="hu-HU" sz="2800" baseline="0" dirty="0" smtClean="0">
                <a:solidFill>
                  <a:schemeClr val="bg1"/>
                </a:solidFill>
              </a:rPr>
              <a:t> őszi félév</a:t>
            </a:r>
          </a:p>
          <a:p>
            <a:pPr algn="ctr"/>
            <a:r>
              <a:rPr lang="hu-HU" sz="2800" baseline="0" dirty="0" smtClean="0">
                <a:solidFill>
                  <a:schemeClr val="bg1"/>
                </a:solidFill>
              </a:rPr>
              <a:t>Budapesti </a:t>
            </a:r>
            <a:r>
              <a:rPr lang="hu-HU" sz="2800" baseline="0" dirty="0" err="1" smtClean="0">
                <a:solidFill>
                  <a:schemeClr val="bg1"/>
                </a:solidFill>
              </a:rPr>
              <a:t>Corvinus</a:t>
            </a:r>
            <a:r>
              <a:rPr lang="hu-HU" sz="2800" baseline="0" dirty="0" smtClean="0">
                <a:solidFill>
                  <a:schemeClr val="bg1"/>
                </a:solidFill>
              </a:rPr>
              <a:t> Egyetem, Papp Bence</a:t>
            </a:r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63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5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28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y_content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§"/>
              <a:defRPr/>
            </a:lvl1pPr>
            <a:lvl2pPr>
              <a:buClr>
                <a:srgbClr val="00B050"/>
              </a:buClr>
              <a:buFont typeface="Wingdings" pitchFamily="2" charset="2"/>
              <a:buChar char="§"/>
              <a:defRPr/>
            </a:lvl2pPr>
            <a:lvl3pPr>
              <a:buClr>
                <a:srgbClr val="0070C0"/>
              </a:buClr>
              <a:buFont typeface="Wingdings" pitchFamily="2" charset="2"/>
              <a:buChar char="§"/>
              <a:defRPr/>
            </a:lvl3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7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20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4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0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hu-HU" dirty="0" smtClean="0"/>
              <a:t>A munkaerő keresleti rugalmasságok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Minimálbérrel kapcsolatos megfontolások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Nominálisan megnövelt minimálbér</a:t>
            </a:r>
          </a:p>
          <a:p>
            <a:pPr lvl="1"/>
            <a:r>
              <a:rPr lang="hu-HU" dirty="0" smtClean="0"/>
              <a:t>Idősorosan fűrészfog, nincs indexálás (ábra a táblán)</a:t>
            </a:r>
          </a:p>
          <a:p>
            <a:pPr lvl="1"/>
            <a:r>
              <a:rPr lang="hu-HU" dirty="0" smtClean="0"/>
              <a:t>Foglalkoztatottsági veszteség, hiszen részleges leépítés</a:t>
            </a:r>
          </a:p>
          <a:p>
            <a:pPr lvl="1"/>
            <a:r>
              <a:rPr lang="hu-HU" dirty="0" smtClean="0"/>
              <a:t>Előnyös azoknak, akik továbbra is foglalkoztatottak</a:t>
            </a:r>
          </a:p>
          <a:p>
            <a:pPr lvl="1"/>
            <a:r>
              <a:rPr lang="hu-HU" dirty="0" smtClean="0"/>
              <a:t>Ha keresletük rugalmas -&gt; </a:t>
            </a:r>
            <a:r>
              <a:rPr lang="hu-HU" dirty="0" err="1" smtClean="0"/>
              <a:t>összkereset</a:t>
            </a:r>
            <a:r>
              <a:rPr lang="hu-HU" dirty="0" smtClean="0"/>
              <a:t> veszteség</a:t>
            </a:r>
          </a:p>
          <a:p>
            <a:pPr lvl="1"/>
            <a:r>
              <a:rPr lang="hu-HU" dirty="0" smtClean="0"/>
              <a:t>Kétséges, hogy hatékony szegények megsegítésére</a:t>
            </a:r>
          </a:p>
          <a:p>
            <a:pPr lvl="2"/>
            <a:r>
              <a:rPr lang="hu-HU" dirty="0" smtClean="0"/>
              <a:t>Szegény család != alacsony keresetű — kikhez megy a többlet?</a:t>
            </a:r>
          </a:p>
          <a:p>
            <a:pPr lvl="2"/>
            <a:r>
              <a:rPr lang="hu-HU" dirty="0" smtClean="0"/>
              <a:t>Szürke foglalkoztatás</a:t>
            </a:r>
          </a:p>
          <a:p>
            <a:pPr lvl="1"/>
            <a:r>
              <a:rPr lang="hu-HU" dirty="0" smtClean="0"/>
              <a:t>K- és Ny-Magyarország eltérő P -&gt; más reálbér növekedés -&gt; K-en nagyobb foglalkoztatási veszteség</a:t>
            </a:r>
          </a:p>
          <a:p>
            <a:pPr lvl="1"/>
            <a:r>
              <a:rPr lang="hu-HU" dirty="0" smtClean="0"/>
              <a:t>Programértékelés: kezelt és kontrol csoport elhatárolása, más </a:t>
            </a:r>
            <a:r>
              <a:rPr lang="hu-HU" dirty="0" err="1" smtClean="0"/>
              <a:t>exogén</a:t>
            </a:r>
            <a:r>
              <a:rPr lang="hu-HU" dirty="0" smtClean="0"/>
              <a:t> tényezők leválasztása (ábra a táblán)</a:t>
            </a:r>
          </a:p>
          <a:p>
            <a:pPr lvl="1"/>
            <a:endParaRPr lang="hu-H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Fűrészfogas minimálbér idősor, Magyarország</a:t>
            </a:r>
            <a:endParaRPr lang="hu-HU" dirty="0"/>
          </a:p>
        </p:txBody>
      </p:sp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1826" y="1196752"/>
            <a:ext cx="8478645" cy="5096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623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Szürke (fekete) gazdaság a modellben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Lazítunk a modell megkötésein (közelebb a valósághoz)</a:t>
            </a:r>
          </a:p>
          <a:p>
            <a:r>
              <a:rPr lang="hu-HU" sz="2800" dirty="0" smtClean="0"/>
              <a:t>Csökkenti jóléti veszteséget, de növeli adóveszteséget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27076"/>
            <a:ext cx="8820472" cy="4410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Ágazati bontás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Tovább bővül a modell: </a:t>
            </a:r>
            <a:r>
              <a:rPr lang="hu-HU" dirty="0" err="1" smtClean="0"/>
              <a:t>alágazati</a:t>
            </a:r>
            <a:r>
              <a:rPr lang="hu-HU" dirty="0" smtClean="0"/>
              <a:t> sajátosságok, vállalatok eltérő munkaintenzitással</a:t>
            </a:r>
          </a:p>
          <a:p>
            <a:pPr lvl="1"/>
            <a:r>
              <a:rPr lang="hu-HU" dirty="0" smtClean="0"/>
              <a:t>Két raktározó cég</a:t>
            </a:r>
          </a:p>
          <a:p>
            <a:pPr lvl="2"/>
            <a:r>
              <a:rPr lang="hu-HU" dirty="0" smtClean="0"/>
              <a:t>Idősebb, </a:t>
            </a:r>
            <a:r>
              <a:rPr lang="hu-HU" dirty="0" err="1" smtClean="0"/>
              <a:t>munkaintenzív</a:t>
            </a:r>
            <a:endParaRPr lang="hu-HU" dirty="0" smtClean="0"/>
          </a:p>
          <a:p>
            <a:pPr lvl="2"/>
            <a:r>
              <a:rPr lang="hu-HU" dirty="0" smtClean="0"/>
              <a:t>Újabb inkább gépesített</a:t>
            </a:r>
          </a:p>
          <a:p>
            <a:pPr lvl="1"/>
            <a:r>
              <a:rPr lang="hu-HU" dirty="0" smtClean="0"/>
              <a:t>Emberi erővel mozgatható </a:t>
            </a:r>
            <a:r>
              <a:rPr lang="hu-HU" dirty="0" err="1" smtClean="0"/>
              <a:t>max</a:t>
            </a:r>
            <a:r>
              <a:rPr lang="hu-HU" dirty="0" smtClean="0"/>
              <a:t>. tömeg csökken, illetve bérpótlék fizetési kötelezettség</a:t>
            </a:r>
          </a:p>
          <a:p>
            <a:pPr lvl="1"/>
            <a:r>
              <a:rPr lang="hu-HU" dirty="0" smtClean="0"/>
              <a:t>Minimálbér nő</a:t>
            </a:r>
          </a:p>
          <a:p>
            <a:pPr lvl="1"/>
            <a:r>
              <a:rPr lang="hu-HU" dirty="0" smtClean="0"/>
              <a:t>E kettő következménye eltérően érinti a két vállalatot</a:t>
            </a:r>
          </a:p>
          <a:p>
            <a:pPr lvl="2"/>
            <a:r>
              <a:rPr lang="hu-HU" dirty="0" smtClean="0"/>
              <a:t>Egyikük a másik kárára nyer, piacot szerez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Technológiai haladás hatása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Újdonság csökkenti az erkölcsileg elavult termék keresletét, azt rugalmasabbá teszi</a:t>
            </a:r>
          </a:p>
          <a:p>
            <a:pPr lvl="1"/>
            <a:r>
              <a:rPr lang="hu-HU" dirty="0" smtClean="0"/>
              <a:t>Érintett vállalatok munkakeresleti rugalmassága nő</a:t>
            </a:r>
          </a:p>
          <a:p>
            <a:pPr lvl="1"/>
            <a:r>
              <a:rPr lang="hu-HU" dirty="0" smtClean="0"/>
              <a:t>Szakszervezeti pozíció gyengül</a:t>
            </a:r>
          </a:p>
          <a:p>
            <a:r>
              <a:rPr lang="hu-HU" dirty="0" smtClean="0"/>
              <a:t>Érintett tőke alkalmazási költsége csökken</a:t>
            </a:r>
          </a:p>
          <a:p>
            <a:pPr lvl="1"/>
            <a:r>
              <a:rPr lang="hu-HU" dirty="0" smtClean="0"/>
              <a:t>Helyettesítési és mérethatás egyaránt jelen van, ismét</a:t>
            </a:r>
          </a:p>
          <a:p>
            <a:pPr lvl="1"/>
            <a:r>
              <a:rPr lang="hu-HU" dirty="0" smtClean="0"/>
              <a:t>Szakképzett munkások esetén inkább bruttó kiegészítés</a:t>
            </a:r>
          </a:p>
          <a:p>
            <a:r>
              <a:rPr lang="hu-HU" dirty="0" smtClean="0"/>
              <a:t>Teljesen új ágazatok felépülése</a:t>
            </a:r>
          </a:p>
          <a:p>
            <a:pPr lvl="1"/>
            <a:r>
              <a:rPr lang="hu-HU" dirty="0" smtClean="0"/>
              <a:t>Bővülés bizonyos téren, reálbér növekedés, más területen szanálás, átcsoportosítás, időleges munkanélküliség</a:t>
            </a:r>
          </a:p>
          <a:p>
            <a:pPr lvl="1"/>
            <a:r>
              <a:rPr lang="hu-HU" dirty="0" smtClean="0"/>
              <a:t>Hosszú </a:t>
            </a:r>
            <a:r>
              <a:rPr lang="hu-HU" smtClean="0"/>
              <a:t>távon </a:t>
            </a:r>
            <a:r>
              <a:rPr lang="hu-HU" smtClean="0"/>
              <a:t>a munkaerőpiac </a:t>
            </a:r>
            <a:r>
              <a:rPr lang="hu-HU" smtClean="0"/>
              <a:t>alkalmazkodik</a:t>
            </a:r>
            <a:endParaRPr lang="hu-HU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Felkészülést </a:t>
            </a:r>
            <a:r>
              <a:rPr lang="hu-HU" smtClean="0"/>
              <a:t>segítő kérdések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18208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Rugalmasság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Empíria közeli mutató</a:t>
            </a:r>
          </a:p>
          <a:p>
            <a:pPr lvl="1"/>
            <a:r>
              <a:rPr lang="hu-HU" dirty="0" smtClean="0"/>
              <a:t>A teljes ker. függvényt meghatározni „nehéz”</a:t>
            </a:r>
          </a:p>
          <a:p>
            <a:pPr lvl="1"/>
            <a:r>
              <a:rPr lang="hu-HU" dirty="0" smtClean="0"/>
              <a:t>A ker. függvény egyensúlyi pontbeli tulajdonsága</a:t>
            </a:r>
          </a:p>
          <a:p>
            <a:r>
              <a:rPr lang="hu-HU" dirty="0" smtClean="0"/>
              <a:t>A cél ismét: modell, megkötések, és hatásvizsgálat</a:t>
            </a:r>
          </a:p>
          <a:p>
            <a:pPr lvl="1"/>
            <a:r>
              <a:rPr lang="hu-HU" dirty="0" smtClean="0"/>
              <a:t>Ha növelem a min. bért, vagy csökkentem az adóéket, akkor nemzetgazdasági </a:t>
            </a:r>
            <a:r>
              <a:rPr lang="hu-HU" dirty="0" err="1" smtClean="0"/>
              <a:t>fogl</a:t>
            </a:r>
            <a:r>
              <a:rPr lang="hu-HU" dirty="0" smtClean="0"/>
              <a:t>. hogyan nő, csökken?</a:t>
            </a:r>
          </a:p>
          <a:p>
            <a:r>
              <a:rPr lang="hu-HU" dirty="0" smtClean="0"/>
              <a:t>Hogyan és mennyire reagál a </a:t>
            </a:r>
            <a:r>
              <a:rPr lang="hu-HU" dirty="0" err="1" smtClean="0"/>
              <a:t>fogl</a:t>
            </a:r>
            <a:r>
              <a:rPr lang="hu-HU" dirty="0" smtClean="0"/>
              <a:t>. a bérváltozásra?</a:t>
            </a:r>
          </a:p>
          <a:p>
            <a:pPr lvl="1"/>
            <a:r>
              <a:rPr lang="hu-HU" dirty="0" smtClean="0"/>
              <a:t>Saját költségre: sajátbér-rugalmasság</a:t>
            </a:r>
          </a:p>
          <a:p>
            <a:pPr lvl="1"/>
            <a:endParaRPr lang="hu-HU" dirty="0" smtClean="0"/>
          </a:p>
          <a:p>
            <a:pPr lvl="1"/>
            <a:endParaRPr lang="hu-HU" dirty="0" smtClean="0"/>
          </a:p>
          <a:p>
            <a:pPr lvl="1"/>
            <a:r>
              <a:rPr lang="hu-HU" dirty="0" smtClean="0"/>
              <a:t>Más tényező költségére: keresztbér-rugalmasság</a:t>
            </a:r>
            <a:endParaRPr lang="hu-HU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653999"/>
              </p:ext>
            </p:extLst>
          </p:nvPr>
        </p:nvGraphicFramePr>
        <p:xfrm>
          <a:off x="1187028" y="4797201"/>
          <a:ext cx="1728788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" name="Equation" r:id="rId3" imgW="787320" imgH="431640" progId="Equation.3">
                  <p:embed/>
                </p:oleObj>
              </mc:Choice>
              <mc:Fallback>
                <p:oleObj name="Equation" r:id="rId3" imgW="78732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028" y="4797201"/>
                        <a:ext cx="1728788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23486"/>
              </p:ext>
            </p:extLst>
          </p:nvPr>
        </p:nvGraphicFramePr>
        <p:xfrm>
          <a:off x="3276600" y="4939952"/>
          <a:ext cx="1295400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1" name="Equation" r:id="rId5" imgW="431640" imgH="228600" progId="Equation.3">
                  <p:embed/>
                </p:oleObj>
              </mc:Choice>
              <mc:Fallback>
                <p:oleObj name="Equation" r:id="rId5" imgW="43164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939952"/>
                        <a:ext cx="1295400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Rugalmasság osztályozás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Abszolút értéke szerint</a:t>
            </a:r>
          </a:p>
          <a:p>
            <a:pPr lvl="1"/>
            <a:r>
              <a:rPr lang="hu-HU" dirty="0" smtClean="0"/>
              <a:t>Rugalmas, ha |</a:t>
            </a:r>
            <a:r>
              <a:rPr lang="el-GR" dirty="0" smtClean="0"/>
              <a:t>η</a:t>
            </a:r>
            <a:r>
              <a:rPr lang="hu-HU" dirty="0" smtClean="0"/>
              <a:t>|&gt;1</a:t>
            </a:r>
          </a:p>
          <a:p>
            <a:pPr lvl="1"/>
            <a:r>
              <a:rPr lang="hu-HU" dirty="0"/>
              <a:t>Rugalmatlan</a:t>
            </a:r>
            <a:r>
              <a:rPr lang="hu-HU" dirty="0" smtClean="0"/>
              <a:t>, </a:t>
            </a:r>
            <a:r>
              <a:rPr lang="hu-HU" dirty="0"/>
              <a:t>ha </a:t>
            </a:r>
            <a:r>
              <a:rPr lang="hu-HU" dirty="0" smtClean="0"/>
              <a:t>|</a:t>
            </a:r>
            <a:r>
              <a:rPr lang="el-GR" dirty="0" smtClean="0"/>
              <a:t>η</a:t>
            </a:r>
            <a:r>
              <a:rPr lang="hu-HU" dirty="0" smtClean="0"/>
              <a:t>|&lt;1</a:t>
            </a:r>
          </a:p>
          <a:p>
            <a:pPr lvl="1"/>
            <a:r>
              <a:rPr lang="hu-HU" dirty="0" smtClean="0"/>
              <a:t>Egységnyi </a:t>
            </a:r>
            <a:r>
              <a:rPr lang="hu-HU" dirty="0"/>
              <a:t>rugalmasságú, ha |</a:t>
            </a:r>
            <a:r>
              <a:rPr lang="el-GR" dirty="0"/>
              <a:t>η</a:t>
            </a:r>
            <a:r>
              <a:rPr lang="hu-HU" dirty="0" smtClean="0"/>
              <a:t>|=1</a:t>
            </a:r>
          </a:p>
          <a:p>
            <a:r>
              <a:rPr lang="hu-HU" dirty="0" smtClean="0"/>
              <a:t>Következmények az </a:t>
            </a:r>
            <a:r>
              <a:rPr lang="hu-HU" dirty="0" err="1" smtClean="0"/>
              <a:t>összkeresetre</a:t>
            </a:r>
            <a:r>
              <a:rPr lang="hu-HU" dirty="0" smtClean="0"/>
              <a:t>, ha bér megnő</a:t>
            </a:r>
          </a:p>
          <a:p>
            <a:pPr lvl="1"/>
            <a:r>
              <a:rPr lang="hu-HU" dirty="0" smtClean="0"/>
              <a:t>Rugalmas kereslet -&gt; csökken</a:t>
            </a:r>
          </a:p>
          <a:p>
            <a:pPr lvl="1"/>
            <a:r>
              <a:rPr lang="hu-HU" dirty="0" smtClean="0"/>
              <a:t>Rugalmatlan kereslet -&gt; nő</a:t>
            </a:r>
          </a:p>
          <a:p>
            <a:pPr lvl="1"/>
            <a:r>
              <a:rPr lang="hu-HU" dirty="0" smtClean="0"/>
              <a:t>Egységnyi rugalmasságú -&gt; változatlan</a:t>
            </a:r>
            <a:endParaRPr lang="hu-H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Nem konstans rugalmasság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lineáris keresleti görbe mentén változik!</a:t>
            </a:r>
            <a:endParaRPr lang="hu-H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340768"/>
            <a:ext cx="8424936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Hicks-Marshall</a:t>
            </a:r>
            <a:r>
              <a:rPr lang="hu-HU" dirty="0" smtClean="0"/>
              <a:t> (HM) törvényei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kereslet sajátbér-rugalmassága </a:t>
            </a:r>
            <a:r>
              <a:rPr lang="hu-HU" b="1" u="sng" dirty="0" smtClean="0"/>
              <a:t>magas</a:t>
            </a:r>
            <a:r>
              <a:rPr lang="hu-HU" dirty="0" smtClean="0"/>
              <a:t>, ha</a:t>
            </a:r>
          </a:p>
          <a:p>
            <a:pPr lvl="1"/>
            <a:r>
              <a:rPr lang="hu-HU" dirty="0" smtClean="0"/>
              <a:t>Az előállított termék iránti kereslet árrugalmassága magas</a:t>
            </a:r>
          </a:p>
          <a:p>
            <a:pPr lvl="2"/>
            <a:r>
              <a:rPr lang="hu-HU" dirty="0" smtClean="0"/>
              <a:t>Vállalati szint </a:t>
            </a:r>
            <a:r>
              <a:rPr lang="hu-HU" dirty="0" err="1" smtClean="0"/>
              <a:t>vs</a:t>
            </a:r>
            <a:r>
              <a:rPr lang="hu-HU" dirty="0" smtClean="0"/>
              <a:t> ágazati szint</a:t>
            </a:r>
          </a:p>
          <a:p>
            <a:pPr lvl="2"/>
            <a:r>
              <a:rPr lang="hu-HU" dirty="0" smtClean="0"/>
              <a:t>Hosszú és rövidtáv</a:t>
            </a:r>
          </a:p>
          <a:p>
            <a:pPr lvl="1"/>
            <a:r>
              <a:rPr lang="hu-HU" dirty="0" smtClean="0"/>
              <a:t>Az adott munkaerő-kategória könnyen helyettesíthető más termelési tényezőkkel</a:t>
            </a:r>
          </a:p>
          <a:p>
            <a:pPr lvl="2"/>
            <a:r>
              <a:rPr lang="hu-HU" dirty="0" smtClean="0"/>
              <a:t>lobbi</a:t>
            </a:r>
          </a:p>
          <a:p>
            <a:pPr lvl="1"/>
            <a:r>
              <a:rPr lang="hu-HU" dirty="0" smtClean="0"/>
              <a:t>A többi termelési tényező kínálata igen rugalmas</a:t>
            </a:r>
          </a:p>
          <a:p>
            <a:pPr lvl="2"/>
            <a:r>
              <a:rPr lang="hu-HU" dirty="0" smtClean="0"/>
              <a:t>Új helyettesítőkre átállás, gyártás</a:t>
            </a:r>
          </a:p>
          <a:p>
            <a:pPr lvl="1"/>
            <a:r>
              <a:rPr lang="hu-HU" dirty="0" smtClean="0"/>
              <a:t>A munka költsége az összköltség jelentős hányada</a:t>
            </a:r>
          </a:p>
          <a:p>
            <a:pPr lvl="2"/>
            <a:r>
              <a:rPr lang="hu-HU" dirty="0" smtClean="0"/>
              <a:t>Helyettesítési és mérethatás</a:t>
            </a:r>
            <a:endParaRPr lang="hu-H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HM </a:t>
            </a:r>
            <a:r>
              <a:rPr lang="hu-HU" dirty="0" err="1" smtClean="0"/>
              <a:t>trvk</a:t>
            </a:r>
            <a:r>
              <a:rPr lang="hu-HU" dirty="0" smtClean="0"/>
              <a:t>. alkalmazása - szakszervezetek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Stratégiák</a:t>
            </a:r>
          </a:p>
          <a:p>
            <a:pPr lvl="1"/>
            <a:r>
              <a:rPr lang="hu-HU" dirty="0" smtClean="0"/>
              <a:t>A szakszervezetek nagyobb béremelkedést érnek el tagjaiknak rugalmatlan munkaerő-keresleti görbéjű piacokon.</a:t>
            </a:r>
          </a:p>
          <a:p>
            <a:pPr lvl="1"/>
            <a:r>
              <a:rPr lang="hu-HU" dirty="0" smtClean="0"/>
              <a:t>Olyan lépéseket igyekeznek tenni, amelyek csökkentik a tagjaik szolgáltatásai iránti kereslet bérrugalmasságát.</a:t>
            </a:r>
          </a:p>
          <a:p>
            <a:pPr lvl="1"/>
            <a:r>
              <a:rPr lang="hu-HU" dirty="0" smtClean="0"/>
              <a:t>Feltehetően először azokon a piacokon törekszenek a dolgozók megszervezésére, amelyeken a munkaerő-keresleti görbe rugalmatlan (mivel ezeken a piacokon nagyobb a szakszervezetesedés potenciális hozadéka). 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Keresztrugalmasság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Keresztbér-rugalmasság</a:t>
            </a:r>
          </a:p>
          <a:p>
            <a:endParaRPr lang="hu-HU" dirty="0" smtClean="0"/>
          </a:p>
          <a:p>
            <a:endParaRPr lang="hu-HU" dirty="0" smtClean="0"/>
          </a:p>
          <a:p>
            <a:pPr lvl="1"/>
            <a:r>
              <a:rPr lang="hu-HU" dirty="0" smtClean="0"/>
              <a:t>Ha értéke pozitív, akkor bruttó helyettesítők</a:t>
            </a:r>
          </a:p>
          <a:p>
            <a:pPr lvl="1"/>
            <a:r>
              <a:rPr lang="hu-HU" dirty="0" smtClean="0"/>
              <a:t>Ha értéke negatív, akkor bruttó kiegészítők</a:t>
            </a:r>
          </a:p>
          <a:p>
            <a:pPr lvl="1"/>
            <a:r>
              <a:rPr lang="hu-HU" dirty="0" smtClean="0"/>
              <a:t>Méret- és helyettesítési hatás relatív erősségétől függ</a:t>
            </a:r>
          </a:p>
          <a:p>
            <a:pPr lvl="2"/>
            <a:r>
              <a:rPr lang="hu-HU" dirty="0" smtClean="0"/>
              <a:t>Ismét: kiegészítők -&gt; bruttó kiegészítők -&gt; negatív </a:t>
            </a:r>
            <a:r>
              <a:rPr lang="hu-HU" dirty="0" err="1" smtClean="0"/>
              <a:t>ker.rug</a:t>
            </a:r>
            <a:r>
              <a:rPr lang="hu-HU" dirty="0" smtClean="0"/>
              <a:t>.</a:t>
            </a:r>
          </a:p>
          <a:p>
            <a:pPr lvl="2"/>
            <a:r>
              <a:rPr lang="hu-HU" dirty="0" smtClean="0"/>
              <a:t>Ismét: helyettesítők -&gt; további vizsgálatok</a:t>
            </a:r>
          </a:p>
          <a:p>
            <a:pPr lvl="2"/>
            <a:r>
              <a:rPr lang="hu-HU" dirty="0" smtClean="0"/>
              <a:t> - Mérethatás &gt; helyettesítési hatás = bruttó kiegészítők</a:t>
            </a:r>
          </a:p>
          <a:p>
            <a:pPr lvl="2"/>
            <a:r>
              <a:rPr lang="hu-HU" dirty="0" smtClean="0"/>
              <a:t> - Helyettesítési &gt; mérethatás = bruttó helyettesítők</a:t>
            </a:r>
          </a:p>
          <a:p>
            <a:pPr lvl="1">
              <a:buNone/>
            </a:pPr>
            <a:endParaRPr lang="hu-HU" dirty="0" smtClean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700338" y="1196752"/>
          <a:ext cx="1871662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3" imgW="876240" imgH="457200" progId="Equation.3">
                  <p:embed/>
                </p:oleObj>
              </mc:Choice>
              <mc:Fallback>
                <p:oleObj name="Equation" r:id="rId3" imgW="87624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1196752"/>
                        <a:ext cx="1871662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HM alkalmazása kereszthatások tekintetében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Két munkacsoport: diák és szenior. Diákok alkalmazási költsége csökken.</a:t>
            </a:r>
          </a:p>
          <a:p>
            <a:pPr lvl="1"/>
            <a:r>
              <a:rPr lang="hu-HU" dirty="0" smtClean="0"/>
              <a:t>Mérethatás</a:t>
            </a:r>
          </a:p>
          <a:p>
            <a:pPr lvl="2"/>
            <a:r>
              <a:rPr lang="hu-HU" dirty="0" smtClean="0"/>
              <a:t>Ahol sok diák volt -&gt; </a:t>
            </a:r>
            <a:r>
              <a:rPr lang="hu-HU" dirty="0"/>
              <a:t>b</a:t>
            </a:r>
            <a:r>
              <a:rPr lang="hu-HU" dirty="0" smtClean="0"/>
              <a:t>érköltség nagyot csökken -&gt; P nagyot csökken -&gt; Q megnő -&gt; szeniorból is többet alkalmaznak</a:t>
            </a:r>
          </a:p>
          <a:p>
            <a:pPr lvl="2"/>
            <a:r>
              <a:rPr lang="hu-HU" dirty="0" smtClean="0"/>
              <a:t>Ha termékem keresleti rugalmassága magas -&gt; bércsökkenés</a:t>
            </a:r>
            <a:br>
              <a:rPr lang="hu-HU" dirty="0" smtClean="0"/>
            </a:br>
            <a:r>
              <a:rPr lang="hu-HU" dirty="0" smtClean="0"/>
              <a:t>-&gt; árcsökkenés -&gt; Q jól megnő -&gt; </a:t>
            </a:r>
            <a:r>
              <a:rPr lang="hu-HU" dirty="0" err="1" smtClean="0"/>
              <a:t>u.a</a:t>
            </a:r>
            <a:r>
              <a:rPr lang="hu-HU" dirty="0" smtClean="0"/>
              <a:t>.</a:t>
            </a:r>
          </a:p>
          <a:p>
            <a:pPr lvl="1"/>
            <a:r>
              <a:rPr lang="hu-HU" dirty="0" smtClean="0"/>
              <a:t>Helyettesítési hatás</a:t>
            </a:r>
          </a:p>
          <a:p>
            <a:pPr lvl="2"/>
            <a:r>
              <a:rPr lang="hu-HU" dirty="0" smtClean="0"/>
              <a:t>Ha diákkal nehezen helyettesíthető tapasztalt munka -&gt; csökken helyettesítési hatás</a:t>
            </a:r>
          </a:p>
          <a:p>
            <a:pPr lvl="2"/>
            <a:r>
              <a:rPr lang="hu-HU" dirty="0" smtClean="0"/>
              <a:t>Szenior kínálati görbe meredek -&gt; leépítik diákok miatt -&gt; szenior bér sokat csökken -&gt; hely. hatást csökkent</a:t>
            </a:r>
            <a:endParaRPr lang="hu-H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Stilizált tények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000" dirty="0" smtClean="0"/>
              <a:t>A munka és az energia helyettesítői egymásnak a termelésben, de helyettesíthetőségük mértéke csekély</a:t>
            </a:r>
          </a:p>
          <a:p>
            <a:r>
              <a:rPr lang="hu-HU" sz="2000" dirty="0" smtClean="0"/>
              <a:t>A munkaerő és a nyersanyagok valószínűleg helyettesítői egymásnak a termelésben, de a helyettesíthetőség mértéke itt is csekély.</a:t>
            </a:r>
          </a:p>
          <a:p>
            <a:r>
              <a:rPr lang="hu-HU" sz="2000" dirty="0" smtClean="0"/>
              <a:t>Nem tudjuk, hogy a képzett és a képzetlen munka helyettesítője-e vagy kiegészítője a tőkének. A képzett (magas iskolázottság) munka azonban nagyobb valószínűséggel kiegészítője a tőkének, mint a képzetlen</a:t>
            </a:r>
          </a:p>
          <a:p>
            <a:r>
              <a:rPr lang="hu-HU" sz="2000" dirty="0" smtClean="0"/>
              <a:t>A szakképzett munkaerő a szakképzetlennél nagyobb valószínűséggel áll bruttó komplementaritási viszonyban a tőkével. Így jobban megértjük a szakképzett és a szakképzetlen dolgozók keresetének alakulását, mert az elmúlt több, mint két évtized során drámaian csökkent a számítógépek és más magas technikai színvonalú </a:t>
            </a:r>
            <a:r>
              <a:rPr lang="hu-HU" sz="2000" dirty="0" err="1" smtClean="0"/>
              <a:t>tőkejavak</a:t>
            </a:r>
            <a:r>
              <a:rPr lang="hu-HU" sz="2000" dirty="0" smtClean="0"/>
              <a:t> ára.</a:t>
            </a:r>
          </a:p>
          <a:p>
            <a:r>
              <a:rPr lang="hu-HU" sz="2000" dirty="0" smtClean="0"/>
              <a:t>Adott százalékos béremelkedés mellett a szakképzetlen dolgozók esetében nagyobb lesz a helyettesítés (tőkével) miatti foglalkozásveszteség mértéke. Így a szakképzetlenek sajátbér-rugalmassága nagyobb lesz.</a:t>
            </a:r>
          </a:p>
          <a:p>
            <a:r>
              <a:rPr lang="hu-HU" sz="2000" dirty="0" smtClean="0"/>
              <a:t>A bevándorlók és a bennszülöttek, plusz az új és a régi bevándorlók között a helyettesíthetőség mértéke csekély.</a:t>
            </a:r>
          </a:p>
          <a:p>
            <a:endParaRPr lang="hu-HU" sz="2200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739</Words>
  <Application>Microsoft Office PowerPoint</Application>
  <PresentationFormat>Diavetítés a képernyőre (4:3 oldalarány)</PresentationFormat>
  <Paragraphs>100</Paragraphs>
  <Slides>15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20" baseType="lpstr">
      <vt:lpstr>Arial</vt:lpstr>
      <vt:lpstr>Calibri</vt:lpstr>
      <vt:lpstr>Wingdings</vt:lpstr>
      <vt:lpstr>Office-téma</vt:lpstr>
      <vt:lpstr>Equation</vt:lpstr>
      <vt:lpstr>PowerPoint-bemutató</vt:lpstr>
      <vt:lpstr>Rugalmasság</vt:lpstr>
      <vt:lpstr>Rugalmasság osztályozás</vt:lpstr>
      <vt:lpstr>Nem konstans rugalmasság</vt:lpstr>
      <vt:lpstr>Hicks-Marshall (HM) törvényei</vt:lpstr>
      <vt:lpstr>HM trvk. alkalmazása - szakszervezetek</vt:lpstr>
      <vt:lpstr>Keresztrugalmasság</vt:lpstr>
      <vt:lpstr>HM alkalmazása kereszthatások tekintetében</vt:lpstr>
      <vt:lpstr>Stilizált tények</vt:lpstr>
      <vt:lpstr>Minimálbérrel kapcsolatos megfontolások</vt:lpstr>
      <vt:lpstr>Fűrészfogas minimálbér idősor, Magyarország</vt:lpstr>
      <vt:lpstr>Szürke (fekete) gazdaság a modellben</vt:lpstr>
      <vt:lpstr>Ágazati bontás</vt:lpstr>
      <vt:lpstr>Technológiai haladás hatása</vt:lpstr>
      <vt:lpstr>Felkészülést segítő kérdések</vt:lpstr>
    </vt:vector>
  </TitlesOfParts>
  <Company>KD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Papp Bence</dc:creator>
  <cp:lastModifiedBy>Papp Bence</cp:lastModifiedBy>
  <cp:revision>168</cp:revision>
  <dcterms:created xsi:type="dcterms:W3CDTF">2014-09-10T08:43:05Z</dcterms:created>
  <dcterms:modified xsi:type="dcterms:W3CDTF">2019-11-15T12:45:35Z</dcterms:modified>
</cp:coreProperties>
</file>